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Default Extension="wdp" ContentType="image/vnd.ms-photo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841" r:id="rId1"/>
  </p:sldMasterIdLst>
  <p:sldIdLst>
    <p:sldId id="270" r:id="rId2"/>
    <p:sldId id="256" r:id="rId3"/>
    <p:sldId id="263" r:id="rId4"/>
    <p:sldId id="264" r:id="rId5"/>
    <p:sldId id="257" r:id="rId6"/>
    <p:sldId id="258" r:id="rId7"/>
    <p:sldId id="259" r:id="rId8"/>
    <p:sldId id="260" r:id="rId9"/>
    <p:sldId id="261" r:id="rId10"/>
    <p:sldId id="262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6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8/26/13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8/26/13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8/26/13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8/26/13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8/26/13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8/26/13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8/26/13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8/26/13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8/26/13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8/26/13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8/26/13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8/26/13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60672" cy="1039427"/>
          </a:xfrm>
        </p:spPr>
        <p:txBody>
          <a:bodyPr>
            <a:noAutofit/>
          </a:bodyPr>
          <a:lstStyle/>
          <a:p>
            <a:r>
              <a:rPr lang="en-US" sz="40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Individual Presentations Scoring Rubric</a:t>
            </a:r>
            <a:endParaRPr lang="en-US" sz="4000" b="1" cap="none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382000" cy="4724400"/>
          </a:xfrm>
        </p:spPr>
        <p:txBody>
          <a:bodyPr>
            <a:normAutofit/>
          </a:bodyPr>
          <a:lstStyle/>
          <a:p>
            <a:pPr marL="533400" indent="-533400">
              <a:buFontTx/>
              <a:buAutoNum type="arabicPeriod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Creative use of the assigned movie (10 points)</a:t>
            </a:r>
          </a:p>
          <a:p>
            <a:pPr marL="533400" indent="-533400">
              <a:buFontTx/>
              <a:buAutoNum type="arabicPeriod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Preparation—design and use of PowerPoint or some type of presentation program (10 points)</a:t>
            </a:r>
          </a:p>
          <a:p>
            <a:pPr marL="533400" indent="-533400">
              <a:buFontTx/>
              <a:buAutoNum type="arabicPeriod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Illustration of leadership topic (20 points)</a:t>
            </a:r>
          </a:p>
          <a:p>
            <a:pPr marL="533400" indent="-533400">
              <a:buFontTx/>
              <a:buAutoNum type="arabicPeriod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Involvement of class members (10 points)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543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kern="0" cap="none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5</a:t>
            </a:r>
            <a:r>
              <a:rPr lang="en-US" sz="36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. </a:t>
            </a:r>
            <a:r>
              <a:rPr lang="en-US" sz="3600" b="1" kern="0" cap="none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What are the three historical types of leadership?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886200" cy="4419600"/>
          </a:xfrm>
        </p:spPr>
        <p:txBody>
          <a:bodyPr>
            <a:normAutofit fontScale="85000" lnSpcReduction="20000"/>
          </a:bodyPr>
          <a:lstStyle/>
          <a:p>
            <a:pPr marL="533400" lvl="0" indent="-533400" fontAlgn="base">
              <a:lnSpc>
                <a:spcPct val="90000"/>
              </a:lnSpc>
              <a:spcAft>
                <a:spcPct val="0"/>
              </a:spcAft>
              <a:buClrTx/>
              <a:buNone/>
            </a:pPr>
            <a:r>
              <a:rPr lang="en-US" sz="3000" b="1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C. Situational-centric.</a:t>
            </a:r>
          </a:p>
          <a:p>
            <a:pPr marL="914400" lvl="1" indent="-457200" fontAlgn="base">
              <a:lnSpc>
                <a:spcPct val="90000"/>
              </a:lnSpc>
              <a:spcAft>
                <a:spcPct val="0"/>
              </a:spcAft>
              <a:buClrTx/>
              <a:buFontTx/>
              <a:buChar char="–"/>
            </a:pPr>
            <a:r>
              <a:rPr lang="en-US" sz="26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By the 1970s, a growing workforce were</a:t>
            </a:r>
            <a:r>
              <a:rPr lang="en-US" sz="2600" kern="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 </a:t>
            </a:r>
            <a:r>
              <a:rPr lang="en-US" sz="2600" kern="0" dirty="0" smtClean="0">
                <a:solidFill>
                  <a:srgbClr val="FF0000"/>
                </a:solidFill>
                <a:latin typeface="Gabriola" pitchFamily="82" charset="0"/>
              </a:rPr>
              <a:t>transferring </a:t>
            </a:r>
            <a:r>
              <a:rPr lang="en-US" sz="2600" kern="0" dirty="0">
                <a:solidFill>
                  <a:srgbClr val="FF0000"/>
                </a:solidFill>
                <a:latin typeface="Gabriola" pitchFamily="82" charset="0"/>
              </a:rPr>
              <a:t>leadership </a:t>
            </a:r>
            <a:r>
              <a:rPr lang="en-US" sz="26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over to groups, committees, and key employees. </a:t>
            </a:r>
          </a:p>
          <a:p>
            <a:pPr marL="914400" lvl="1" indent="-457200" fontAlgn="base">
              <a:lnSpc>
                <a:spcPct val="90000"/>
              </a:lnSpc>
              <a:spcAft>
                <a:spcPct val="0"/>
              </a:spcAft>
              <a:buClrTx/>
              <a:buFontTx/>
              <a:buChar char="–"/>
            </a:pPr>
            <a:r>
              <a:rPr lang="en-US" sz="2600" kern="0" dirty="0">
                <a:solidFill>
                  <a:srgbClr val="FF0000"/>
                </a:solidFill>
                <a:latin typeface="Gabriola" pitchFamily="82" charset="0"/>
              </a:rPr>
              <a:t>Focus on flexibility</a:t>
            </a:r>
            <a:r>
              <a:rPr lang="en-US" sz="26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 and recognized that leadership can be seen and described with many different models in mind.</a:t>
            </a:r>
          </a:p>
          <a:p>
            <a:pPr marL="914400" lvl="1" indent="-457200" fontAlgn="base">
              <a:lnSpc>
                <a:spcPct val="90000"/>
              </a:lnSpc>
              <a:spcAft>
                <a:spcPct val="0"/>
              </a:spcAft>
              <a:buClrTx/>
              <a:buFontTx/>
              <a:buChar char="–"/>
            </a:pPr>
            <a:r>
              <a:rPr lang="en-US" sz="26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Not always one best way to lead all the time.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267200" y="182880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650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6</a:t>
            </a:r>
            <a:r>
              <a:rPr lang="en-US" sz="44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. </a:t>
            </a:r>
            <a:r>
              <a:rPr lang="en-US" sz="44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Is Leadership a Science </a:t>
            </a:r>
            <a:r>
              <a:rPr lang="en-US" sz="4400" b="1" kern="0" cap="none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o</a:t>
            </a:r>
            <a:r>
              <a:rPr lang="en-US" sz="44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r an Art?</a:t>
            </a:r>
            <a:endParaRPr lang="en-US" sz="4000" b="1" cap="none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828800"/>
            <a:ext cx="4419600" cy="4495800"/>
          </a:xfrm>
        </p:spPr>
        <p:txBody>
          <a:bodyPr>
            <a:normAutofit lnSpcReduction="10000"/>
          </a:bodyPr>
          <a:lstStyle/>
          <a:p>
            <a:pPr marL="514350" indent="-514350" fontAlgn="base">
              <a:lnSpc>
                <a:spcPct val="80000"/>
              </a:lnSpc>
              <a:spcAft>
                <a:spcPct val="0"/>
              </a:spcAft>
              <a:buClrTx/>
              <a:buFont typeface="+mj-lt"/>
              <a:buAutoNum type="alphaUcPeriod"/>
            </a:pPr>
            <a:r>
              <a:rPr lang="en-US" sz="2800" kern="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Leadership </a:t>
            </a:r>
            <a:r>
              <a:rPr lang="en-US" sz="28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is a </a:t>
            </a:r>
            <a:r>
              <a:rPr lang="en-US" sz="2800" kern="0" dirty="0">
                <a:solidFill>
                  <a:srgbClr val="FF0000"/>
                </a:solidFill>
                <a:latin typeface="Gabriola" pitchFamily="82" charset="0"/>
              </a:rPr>
              <a:t>field of scholarly inquiry, as well as an art</a:t>
            </a:r>
            <a:r>
              <a:rPr lang="en-US" sz="2800" kern="0" dirty="0" smtClean="0">
                <a:solidFill>
                  <a:srgbClr val="FF0000"/>
                </a:solidFill>
                <a:latin typeface="Gabriola" pitchFamily="82" charset="0"/>
              </a:rPr>
              <a:t>.</a:t>
            </a:r>
          </a:p>
          <a:p>
            <a:pPr marL="514350" indent="-514350" fontAlgn="base">
              <a:lnSpc>
                <a:spcPct val="80000"/>
              </a:lnSpc>
              <a:spcAft>
                <a:spcPct val="0"/>
              </a:spcAft>
              <a:buClr>
                <a:schemeClr val="tx1"/>
              </a:buClr>
              <a:buFont typeface="+mj-lt"/>
              <a:buAutoNum type="alphaUcPeriod"/>
            </a:pPr>
            <a:r>
              <a:rPr lang="en-US" sz="2800" kern="0" dirty="0" smtClean="0">
                <a:solidFill>
                  <a:srgbClr val="FF0000"/>
                </a:solidFill>
                <a:latin typeface="Gabriola" pitchFamily="82" charset="0"/>
              </a:rPr>
              <a:t>8,000 </a:t>
            </a:r>
            <a:r>
              <a:rPr lang="en-US" sz="2800" kern="0" dirty="0">
                <a:solidFill>
                  <a:srgbClr val="FF0000"/>
                </a:solidFill>
                <a:latin typeface="Gabriola" pitchFamily="82" charset="0"/>
              </a:rPr>
              <a:t>cited studies</a:t>
            </a:r>
            <a:r>
              <a:rPr lang="en-US" sz="28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</a:t>
            </a:r>
          </a:p>
          <a:p>
            <a:pPr marL="514350" indent="-514350" fontAlgn="base">
              <a:lnSpc>
                <a:spcPct val="80000"/>
              </a:lnSpc>
              <a:spcAft>
                <a:spcPct val="0"/>
              </a:spcAft>
              <a:buClrTx/>
              <a:buFont typeface="+mj-lt"/>
              <a:buAutoNum type="alphaUcPeriod"/>
            </a:pPr>
            <a:r>
              <a:rPr lang="en-US" sz="2800" kern="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You </a:t>
            </a:r>
            <a:r>
              <a:rPr lang="en-US" sz="28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do not have to be an expert to be a good leader. Studying the research will help in </a:t>
            </a:r>
            <a:r>
              <a:rPr lang="en-US" sz="2800" kern="0" dirty="0">
                <a:solidFill>
                  <a:srgbClr val="FF0000"/>
                </a:solidFill>
                <a:latin typeface="Gabriola" pitchFamily="82" charset="0"/>
              </a:rPr>
              <a:t>giving leaders insight.</a:t>
            </a:r>
            <a:endParaRPr lang="en-US" sz="2800" kern="0" dirty="0" smtClean="0">
              <a:solidFill>
                <a:srgbClr val="FF0000"/>
              </a:solidFill>
              <a:latin typeface="Gabriola" pitchFamily="82" charset="0"/>
            </a:endParaRPr>
          </a:p>
          <a:p>
            <a:pPr marL="514350" indent="-514350" fontAlgn="base">
              <a:lnSpc>
                <a:spcPct val="80000"/>
              </a:lnSpc>
              <a:spcAft>
                <a:spcPct val="0"/>
              </a:spcAft>
              <a:buClr>
                <a:schemeClr val="tx1"/>
              </a:buClr>
              <a:buFont typeface="+mj-lt"/>
              <a:buAutoNum type="alphaUcPeriod"/>
            </a:pPr>
            <a:r>
              <a:rPr lang="en-US" sz="2800" kern="0" dirty="0" smtClean="0">
                <a:solidFill>
                  <a:srgbClr val="FF0000"/>
                </a:solidFill>
                <a:latin typeface="Gabriola" pitchFamily="82" charset="0"/>
              </a:rPr>
              <a:t>“</a:t>
            </a:r>
            <a:r>
              <a:rPr lang="en-US" sz="2800" kern="0" dirty="0">
                <a:solidFill>
                  <a:srgbClr val="FF0000"/>
                </a:solidFill>
                <a:latin typeface="Gabriola" pitchFamily="82" charset="0"/>
              </a:rPr>
              <a:t>Results” </a:t>
            </a:r>
            <a:r>
              <a:rPr lang="en-US" sz="2800" kern="0" dirty="0">
                <a:solidFill>
                  <a:schemeClr val="tx1"/>
                </a:solidFill>
                <a:latin typeface="Gabriola" pitchFamily="82" charset="0"/>
              </a:rPr>
              <a:t>&amp;</a:t>
            </a:r>
            <a:r>
              <a:rPr lang="en-US" sz="2800" kern="0" dirty="0">
                <a:solidFill>
                  <a:srgbClr val="FF0000"/>
                </a:solidFill>
                <a:latin typeface="Gabriola" pitchFamily="82" charset="0"/>
              </a:rPr>
              <a:t> “Effectiveness” </a:t>
            </a:r>
            <a:r>
              <a:rPr lang="en-US" sz="28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describe impact of leadership.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33400" y="1820778"/>
            <a:ext cx="3581400" cy="416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070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kern="0" cap="none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7. Leadership vs. Management—A Difference?</a:t>
            </a:r>
            <a:endParaRPr lang="en-US" b="1" cap="none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343400" cy="5105400"/>
          </a:xfrm>
        </p:spPr>
        <p:txBody>
          <a:bodyPr>
            <a:normAutofit fontScale="92500" lnSpcReduction="10000"/>
          </a:bodyPr>
          <a:lstStyle/>
          <a:p>
            <a:pPr marL="628650" indent="-514350">
              <a:lnSpc>
                <a:spcPct val="8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sz="2600" dirty="0" smtClean="0">
                <a:solidFill>
                  <a:srgbClr val="FF0000"/>
                </a:solidFill>
                <a:latin typeface="Gabriola" pitchFamily="82" charset="0"/>
              </a:rPr>
              <a:t>Many </a:t>
            </a:r>
            <a:r>
              <a:rPr lang="en-US" sz="2600" dirty="0">
                <a:solidFill>
                  <a:srgbClr val="FF0000"/>
                </a:solidFill>
                <a:latin typeface="Gabriola" pitchFamily="82" charset="0"/>
              </a:rPr>
              <a:t>distinctions between managers and leaders.</a:t>
            </a:r>
          </a:p>
          <a:p>
            <a:pPr marL="628650" indent="-514350">
              <a:lnSpc>
                <a:spcPct val="8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sz="2600" dirty="0" smtClean="0">
                <a:solidFill>
                  <a:srgbClr val="FF0000"/>
                </a:solidFill>
                <a:latin typeface="Gabriola" pitchFamily="82" charset="0"/>
              </a:rPr>
              <a:t>“Management</a:t>
            </a:r>
            <a:r>
              <a:rPr lang="en-US" sz="2600" dirty="0">
                <a:solidFill>
                  <a:srgbClr val="FF0000"/>
                </a:solidFill>
                <a:latin typeface="Gabriola" pitchFamily="82" charset="0"/>
              </a:rPr>
              <a:t>” </a:t>
            </a:r>
            <a:r>
              <a:rPr lang="en-US" sz="26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= efficiency, process, regulations</a:t>
            </a:r>
          </a:p>
          <a:p>
            <a:pPr marL="628650" indent="-514350">
              <a:lnSpc>
                <a:spcPct val="8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sz="2600" dirty="0" smtClean="0">
                <a:solidFill>
                  <a:srgbClr val="FF0000"/>
                </a:solidFill>
                <a:latin typeface="Gabriola" pitchFamily="82" charset="0"/>
              </a:rPr>
              <a:t>“Leadership</a:t>
            </a:r>
            <a:r>
              <a:rPr lang="en-US" sz="2600" dirty="0">
                <a:solidFill>
                  <a:srgbClr val="FF0000"/>
                </a:solidFill>
                <a:latin typeface="Gabriola" pitchFamily="82" charset="0"/>
              </a:rPr>
              <a:t>” </a:t>
            </a:r>
            <a:r>
              <a:rPr lang="en-US" sz="26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= risk, creativity, vision</a:t>
            </a:r>
          </a:p>
          <a:p>
            <a:pPr marL="628650" indent="-514350">
              <a:lnSpc>
                <a:spcPct val="80000"/>
              </a:lnSpc>
              <a:buClrTx/>
              <a:buFont typeface="+mj-lt"/>
              <a:buAutoNum type="alphaUcPeriod"/>
            </a:pPr>
            <a:r>
              <a:rPr lang="en-US" sz="260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Leadership</a:t>
            </a:r>
            <a:r>
              <a:rPr lang="en-US" sz="26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: “Doing the </a:t>
            </a:r>
            <a:r>
              <a:rPr lang="en-US" sz="2600" dirty="0">
                <a:solidFill>
                  <a:srgbClr val="FF0000"/>
                </a:solidFill>
                <a:latin typeface="Gabriola" pitchFamily="82" charset="0"/>
              </a:rPr>
              <a:t>right</a:t>
            </a:r>
            <a:r>
              <a:rPr lang="en-US" sz="26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 </a:t>
            </a:r>
            <a:r>
              <a:rPr lang="en-US" sz="260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things” vs. </a:t>
            </a:r>
            <a:r>
              <a:rPr lang="en-US" sz="26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Management: “Doing </a:t>
            </a:r>
            <a:r>
              <a:rPr lang="en-US" sz="2600" dirty="0">
                <a:solidFill>
                  <a:srgbClr val="FF0000"/>
                </a:solidFill>
                <a:latin typeface="Gabriola" pitchFamily="82" charset="0"/>
              </a:rPr>
              <a:t>things</a:t>
            </a:r>
            <a:r>
              <a:rPr lang="en-US" sz="26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 right.” </a:t>
            </a:r>
          </a:p>
          <a:p>
            <a:pPr marL="628650" indent="-514350">
              <a:lnSpc>
                <a:spcPct val="8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sz="26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Leaders can be managers, and managers can become good leaders.</a:t>
            </a:r>
          </a:p>
          <a:p>
            <a:pPr marL="628650" indent="-514350">
              <a:lnSpc>
                <a:spcPct val="8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sz="26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Shepherds and sheepherders.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334000" y="1905000"/>
            <a:ext cx="332829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42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8. Are Leaders Born or Made?</a:t>
            </a:r>
            <a:endParaRPr lang="en-US" b="1" cap="none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305800" cy="4724400"/>
          </a:xfrm>
        </p:spPr>
        <p:txBody>
          <a:bodyPr>
            <a:normAutofit/>
          </a:bodyPr>
          <a:lstStyle/>
          <a:p>
            <a:pPr marL="571500" indent="-457200">
              <a:lnSpc>
                <a:spcPct val="90000"/>
              </a:lnSpc>
              <a:buClrTx/>
              <a:buFont typeface="+mj-lt"/>
              <a:buAutoNum type="alphaUcPeriod"/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You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develop into a leader by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acquiring traits, attributes, and experiences over a period of time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pPr marL="114300" indent="0">
              <a:lnSpc>
                <a:spcPct val="90000"/>
              </a:lnSpc>
              <a:buNone/>
            </a:pPr>
            <a:endParaRPr lang="en-US" sz="2000" dirty="0" smtClean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  <a:p>
            <a:pPr marL="571500" indent="-457200">
              <a:lnSpc>
                <a:spcPct val="90000"/>
              </a:lnSpc>
              <a:buClrTx/>
              <a:buFont typeface="+mj-lt"/>
              <a:buAutoNum type="alphaUcPeriod"/>
            </a:pP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Good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leaders are made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, not born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!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  <a:p>
            <a:pPr marL="571500" indent="-457200">
              <a:lnSpc>
                <a:spcPct val="90000"/>
              </a:lnSpc>
              <a:buClrTx/>
              <a:buFont typeface="+mj-lt"/>
              <a:buAutoNum type="alphaUcPeriod"/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The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best leaders are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continually working and studying to improve their leadership skills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  <a:p>
            <a:pPr marL="571500" indent="-457200">
              <a:lnSpc>
                <a:spcPct val="90000"/>
              </a:lnSpc>
              <a:buClrTx/>
              <a:buFont typeface="+mj-lt"/>
              <a:buAutoNum type="alphaUcPeriod"/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Consider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“Leadership” as a “W</a:t>
            </a:r>
            <a:r>
              <a:rPr lang="en-US" sz="2000" i="1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ork in Progress.”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149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kern="0" cap="none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Case 1</a:t>
            </a:r>
            <a:r>
              <a:rPr lang="en-US" sz="40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a : </a:t>
            </a:r>
            <a:r>
              <a:rPr lang="en-US" sz="4000" b="1" kern="0" cap="none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Return of the </a:t>
            </a:r>
            <a:r>
              <a:rPr lang="en-US" sz="40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Legends</a:t>
            </a:r>
            <a:br>
              <a:rPr lang="en-US" sz="40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</a:br>
            <a:r>
              <a:rPr lang="en-US" sz="40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-</a:t>
            </a:r>
            <a:r>
              <a:rPr lang="en-US" sz="4000" b="1" kern="0" cap="none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How do you lead?</a:t>
            </a:r>
            <a:endParaRPr lang="en-US" sz="2800" b="1" cap="none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342900" fontAlgn="base">
              <a:spcAft>
                <a:spcPct val="0"/>
              </a:spcAft>
              <a:buClrTx/>
              <a:buFontTx/>
              <a:buChar char="•"/>
            </a:pPr>
            <a:r>
              <a:rPr lang="en-US" sz="3600" b="1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Napoleon Bonaparte</a:t>
            </a:r>
          </a:p>
          <a:p>
            <a:pPr marL="742950" lvl="1" indent="-285750" fontAlgn="base">
              <a:spcAft>
                <a:spcPct val="0"/>
              </a:spcAft>
              <a:buClrTx/>
              <a:buFontTx/>
              <a:buChar char="–"/>
            </a:pPr>
            <a:r>
              <a:rPr lang="en-US" sz="3200" b="1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Dictatorial/militaristic</a:t>
            </a:r>
          </a:p>
          <a:p>
            <a:pPr lvl="0" indent="-342900" fontAlgn="base">
              <a:spcAft>
                <a:spcPct val="0"/>
              </a:spcAft>
              <a:buClrTx/>
              <a:buFontTx/>
              <a:buChar char="•"/>
            </a:pPr>
            <a:r>
              <a:rPr lang="en-US" sz="3600" b="1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John F. Kennedy</a:t>
            </a:r>
          </a:p>
          <a:p>
            <a:pPr marL="742950" lvl="1" indent="-285750" fontAlgn="base">
              <a:spcAft>
                <a:spcPct val="0"/>
              </a:spcAft>
              <a:buClrTx/>
              <a:buFontTx/>
              <a:buChar char="–"/>
            </a:pPr>
            <a:r>
              <a:rPr lang="en-US" sz="3200" b="1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Council/democratic</a:t>
            </a:r>
          </a:p>
          <a:p>
            <a:pPr lvl="0" indent="-342900" fontAlgn="base">
              <a:spcAft>
                <a:spcPct val="0"/>
              </a:spcAft>
              <a:buClrTx/>
              <a:buFontTx/>
              <a:buChar char="•"/>
            </a:pPr>
            <a:r>
              <a:rPr lang="en-US" sz="3600" b="1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Mahatma Gandhi</a:t>
            </a:r>
          </a:p>
          <a:p>
            <a:pPr marL="742950" lvl="1" indent="-285750" fontAlgn="base">
              <a:spcAft>
                <a:spcPct val="0"/>
              </a:spcAft>
              <a:buClrTx/>
              <a:buFontTx/>
              <a:buChar char="–"/>
            </a:pPr>
            <a:r>
              <a:rPr lang="en-US" sz="3200" b="1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Example to follow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983" t="12364" r="4070" b="7292"/>
          <a:stretch/>
        </p:blipFill>
        <p:spPr>
          <a:xfrm>
            <a:off x="4533499" y="1655867"/>
            <a:ext cx="1901486" cy="2458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434985" y="1644638"/>
            <a:ext cx="1924733" cy="2471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484242" y="4115900"/>
            <a:ext cx="2012470" cy="241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810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kern="0" cap="none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Case </a:t>
            </a:r>
            <a:r>
              <a:rPr lang="en-US" sz="48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1b:  </a:t>
            </a:r>
            <a:r>
              <a:rPr lang="en-US" sz="4800" b="1" kern="0" cap="none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Bridge Engineer</a:t>
            </a:r>
            <a:endParaRPr lang="en-US" b="1" cap="none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495800" cy="4419600"/>
          </a:xfrm>
        </p:spPr>
        <p:txBody>
          <a:bodyPr/>
          <a:lstStyle/>
          <a:p>
            <a:r>
              <a:rPr lang="en-US" sz="2800" b="1" dirty="0">
                <a:latin typeface="Gabriola" pitchFamily="82" charset="0"/>
              </a:rPr>
              <a:t>Tom Davis is a classic </a:t>
            </a:r>
            <a:r>
              <a:rPr lang="en-US" sz="2800" b="1" dirty="0" smtClean="0">
                <a:latin typeface="Gabriola" pitchFamily="82" charset="0"/>
              </a:rPr>
              <a:t>“Worker </a:t>
            </a:r>
            <a:r>
              <a:rPr lang="en-US" sz="2800" b="1" dirty="0">
                <a:latin typeface="Gabriola" pitchFamily="82" charset="0"/>
              </a:rPr>
              <a:t>Bee” upgraded to management.</a:t>
            </a:r>
          </a:p>
          <a:p>
            <a:r>
              <a:rPr lang="en-US" sz="2800" b="1" dirty="0">
                <a:latin typeface="Gabriola" pitchFamily="82" charset="0"/>
              </a:rPr>
              <a:t>He hates it!!!</a:t>
            </a:r>
          </a:p>
          <a:p>
            <a:r>
              <a:rPr lang="en-US" sz="2800" b="1" dirty="0">
                <a:latin typeface="Gabriola" pitchFamily="82" charset="0"/>
              </a:rPr>
              <a:t>Now he’s miserable.</a:t>
            </a:r>
          </a:p>
          <a:p>
            <a:r>
              <a:rPr lang="en-US" sz="2800" b="1" dirty="0">
                <a:latin typeface="Gabriola" pitchFamily="82" charset="0"/>
              </a:rPr>
              <a:t>What do you do?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40981" y="1905000"/>
            <a:ext cx="4165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061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23" t="19096" r="669" b="27779"/>
          <a:stretch/>
        </p:blipFill>
        <p:spPr>
          <a:xfrm>
            <a:off x="368030" y="381000"/>
            <a:ext cx="7099570" cy="2550268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4572000"/>
            <a:ext cx="6858000" cy="762000"/>
          </a:xfrm>
        </p:spPr>
        <p:txBody>
          <a:bodyPr>
            <a:normAutofit fontScale="77500" lnSpcReduction="20000"/>
          </a:bodyPr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ClrTx/>
            </a:pPr>
            <a:r>
              <a:rPr lang="en-US" sz="2600" b="1" i="1" kern="0" cap="none" spc="0" dirty="0">
                <a:solidFill>
                  <a:schemeClr val="accent5">
                    <a:lumMod val="40000"/>
                    <a:lumOff val="60000"/>
                  </a:schemeClr>
                </a:solidFill>
                <a:latin typeface="Gabriola" pitchFamily="82" charset="0"/>
              </a:rPr>
              <a:t>“Give a man a fish and you feed him for a day; teach him how to fish and you feed him for a lifetime</a:t>
            </a:r>
            <a:r>
              <a:rPr lang="en-US" sz="2600" b="1" i="1" kern="0" cap="none" spc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Gabriola" pitchFamily="82" charset="0"/>
              </a:rPr>
              <a:t>.”—</a:t>
            </a:r>
            <a:r>
              <a:rPr lang="en-US" sz="2200" b="1" i="1" kern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Gabriola" pitchFamily="82" charset="0"/>
              </a:rPr>
              <a:t>Lao </a:t>
            </a:r>
            <a:r>
              <a:rPr lang="en-US" sz="2200" b="1" i="1" kern="0" dirty="0">
                <a:solidFill>
                  <a:schemeClr val="accent5">
                    <a:lumMod val="40000"/>
                    <a:lumOff val="60000"/>
                  </a:schemeClr>
                </a:solidFill>
                <a:latin typeface="Gabriola" pitchFamily="82" charset="0"/>
              </a:rPr>
              <a:t>Tzu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3200400"/>
            <a:ext cx="7624895" cy="1219201"/>
          </a:xfrm>
        </p:spPr>
        <p:txBody>
          <a:bodyPr/>
          <a:lstStyle/>
          <a:p>
            <a:r>
              <a:rPr lang="en-US" sz="3600" b="1" i="1" cap="none" dirty="0" smtClean="0">
                <a:latin typeface="Gabriola" pitchFamily="82" charset="0"/>
              </a:rPr>
              <a:t>Lesson One:</a:t>
            </a:r>
            <a:r>
              <a:rPr lang="en-US" sz="4800" b="1" cap="none" dirty="0" smtClean="0">
                <a:latin typeface="Gabriola" pitchFamily="82" charset="0"/>
              </a:rPr>
              <a:t/>
            </a:r>
            <a:br>
              <a:rPr lang="en-US" sz="4800" b="1" cap="none" dirty="0" smtClean="0">
                <a:latin typeface="Gabriola" pitchFamily="82" charset="0"/>
              </a:rPr>
            </a:br>
            <a:r>
              <a:rPr lang="en-US" cap="none" dirty="0" smtClean="0">
                <a:latin typeface="Gabriola" pitchFamily="82" charset="0"/>
              </a:rPr>
              <a:t>History and Definition of Leadership</a:t>
            </a:r>
            <a:endParaRPr lang="en-US" cap="none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684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kern="0" cap="none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Defining Leadership</a:t>
            </a:r>
            <a:endParaRPr lang="en-US" b="1" cap="none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4191000" cy="4525963"/>
          </a:xfrm>
        </p:spPr>
        <p:txBody>
          <a:bodyPr>
            <a:normAutofit fontScale="92500" lnSpcReduction="10000"/>
          </a:bodyPr>
          <a:lstStyle/>
          <a:p>
            <a:pPr lvl="0" indent="-342900" fontAlgn="base">
              <a:spcAft>
                <a:spcPct val="0"/>
              </a:spcAft>
              <a:buClrTx/>
              <a:buNone/>
            </a:pPr>
            <a:r>
              <a:rPr lang="en-US" sz="3600" kern="0" dirty="0">
                <a:solidFill>
                  <a:schemeClr val="tx1"/>
                </a:solidFill>
                <a:latin typeface="Gabriola" pitchFamily="82" charset="0"/>
              </a:rPr>
              <a:t>“Lives of great men all remind us, we make our lives sublime.  And, departing, leave behind us, footprints in the sands of time.”</a:t>
            </a:r>
          </a:p>
          <a:p>
            <a:pPr lvl="0" indent="-342900" fontAlgn="base">
              <a:spcAft>
                <a:spcPct val="0"/>
              </a:spcAft>
              <a:buClrTx/>
              <a:buNone/>
            </a:pPr>
            <a:r>
              <a:rPr lang="en-US" sz="3600" kern="0" dirty="0">
                <a:solidFill>
                  <a:schemeClr val="tx1"/>
                </a:solidFill>
                <a:latin typeface="Gabriola" pitchFamily="82" charset="0"/>
              </a:rPr>
              <a:t>	</a:t>
            </a:r>
            <a:r>
              <a:rPr lang="en-US" sz="2000" kern="0" dirty="0">
                <a:solidFill>
                  <a:schemeClr val="tx1"/>
                </a:solidFill>
                <a:latin typeface="Gabriola" pitchFamily="82" charset="0"/>
              </a:rPr>
              <a:t>-Henry Wadsworth Longfellow</a:t>
            </a:r>
          </a:p>
          <a:p>
            <a:endParaRPr lang="en-US" dirty="0"/>
          </a:p>
        </p:txBody>
      </p:sp>
      <p:pic>
        <p:nvPicPr>
          <p:cNvPr id="4" name="Picture 4" descr="MPj04330860000[1]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5257800" y="1676400"/>
            <a:ext cx="351078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157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kern="0" cap="none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1</a:t>
            </a:r>
            <a:r>
              <a:rPr lang="en-US" sz="54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. </a:t>
            </a:r>
            <a:r>
              <a:rPr lang="en-US" sz="5400" b="1" kern="0" cap="none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What is </a:t>
            </a:r>
            <a:r>
              <a:rPr lang="en-US" sz="54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Leadership</a:t>
            </a:r>
            <a:r>
              <a:rPr lang="en-US" sz="5400" b="1" kern="0" cap="none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?</a:t>
            </a:r>
            <a:endParaRPr lang="en-US" b="1" cap="none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191000" cy="4572000"/>
          </a:xfrm>
        </p:spPr>
        <p:txBody>
          <a:bodyPr>
            <a:normAutofit fontScale="92500" lnSpcReduction="20000"/>
          </a:bodyPr>
          <a:lstStyle/>
          <a:p>
            <a:pPr marL="457200" indent="-457200" fontAlgn="base">
              <a:lnSpc>
                <a:spcPct val="90000"/>
              </a:lnSpc>
              <a:spcAft>
                <a:spcPct val="0"/>
              </a:spcAft>
              <a:buClr>
                <a:schemeClr val="tx1"/>
              </a:buClr>
              <a:buFont typeface="+mj-lt"/>
              <a:buAutoNum type="alphaUcPeriod"/>
            </a:pPr>
            <a:r>
              <a:rPr lang="en-US" sz="2500" kern="0" dirty="0" smtClean="0">
                <a:solidFill>
                  <a:srgbClr val="FF0000"/>
                </a:solidFill>
                <a:latin typeface="Gabriola" pitchFamily="82" charset="0"/>
              </a:rPr>
              <a:t>Leadership </a:t>
            </a:r>
            <a:r>
              <a:rPr lang="en-US" sz="2500" kern="0" dirty="0">
                <a:solidFill>
                  <a:srgbClr val="FF0000"/>
                </a:solidFill>
                <a:latin typeface="Gabriola" pitchFamily="82" charset="0"/>
              </a:rPr>
              <a:t>is a complex discipline</a:t>
            </a:r>
            <a:r>
              <a:rPr lang="en-US" sz="25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</a:t>
            </a:r>
          </a:p>
          <a:p>
            <a:pPr marL="457200" indent="-457200" fontAlgn="base">
              <a:lnSpc>
                <a:spcPct val="90000"/>
              </a:lnSpc>
              <a:spcAft>
                <a:spcPct val="0"/>
              </a:spcAft>
              <a:buClrTx/>
              <a:buFont typeface="+mj-lt"/>
              <a:buAutoNum type="alphaUcPeriod"/>
            </a:pPr>
            <a:r>
              <a:rPr lang="en-US" sz="2500" kern="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The </a:t>
            </a:r>
            <a:r>
              <a:rPr lang="en-US" sz="25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best way to study leadership is by looking at </a:t>
            </a:r>
            <a:r>
              <a:rPr lang="en-US" sz="2500" kern="0" dirty="0">
                <a:solidFill>
                  <a:srgbClr val="FF0000"/>
                </a:solidFill>
                <a:latin typeface="Gabriola" pitchFamily="82" charset="0"/>
              </a:rPr>
              <a:t>popular and most accepted definitions </a:t>
            </a:r>
            <a:r>
              <a:rPr lang="en-US" sz="25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by well-known leaders.</a:t>
            </a:r>
          </a:p>
          <a:p>
            <a:pPr marL="457200" indent="-457200" fontAlgn="base">
              <a:lnSpc>
                <a:spcPct val="90000"/>
              </a:lnSpc>
              <a:spcAft>
                <a:spcPct val="0"/>
              </a:spcAft>
              <a:buClrTx/>
              <a:buFont typeface="+mj-lt"/>
              <a:buAutoNum type="alphaUcPeriod"/>
            </a:pPr>
            <a:r>
              <a:rPr lang="en-US" sz="2500" kern="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Various </a:t>
            </a:r>
            <a:r>
              <a:rPr lang="en-US" sz="25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definitions help appreciate a </a:t>
            </a:r>
            <a:r>
              <a:rPr lang="en-US" sz="2500" kern="0" dirty="0">
                <a:solidFill>
                  <a:srgbClr val="FF0000"/>
                </a:solidFill>
                <a:latin typeface="Gabriola" pitchFamily="82" charset="0"/>
              </a:rPr>
              <a:t>multitude of factors</a:t>
            </a:r>
            <a:r>
              <a:rPr lang="en-US" sz="25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 that affect leadership.</a:t>
            </a:r>
          </a:p>
          <a:p>
            <a:pPr marL="457200" indent="-457200" fontAlgn="base">
              <a:lnSpc>
                <a:spcPct val="90000"/>
              </a:lnSpc>
              <a:spcAft>
                <a:spcPct val="0"/>
              </a:spcAft>
              <a:buClr>
                <a:schemeClr val="tx1"/>
              </a:buClr>
              <a:buFont typeface="+mj-lt"/>
              <a:buAutoNum type="alphaUcPeriod"/>
            </a:pPr>
            <a:r>
              <a:rPr lang="en-US" sz="2500" kern="0" dirty="0" smtClean="0">
                <a:solidFill>
                  <a:srgbClr val="FF0000"/>
                </a:solidFill>
                <a:latin typeface="Gabriola" pitchFamily="82" charset="0"/>
              </a:rPr>
              <a:t>No </a:t>
            </a:r>
            <a:r>
              <a:rPr lang="en-US" sz="2500" kern="0" dirty="0">
                <a:solidFill>
                  <a:srgbClr val="FF0000"/>
                </a:solidFill>
                <a:latin typeface="Gabriola" pitchFamily="82" charset="0"/>
              </a:rPr>
              <a:t>one, single “correct” definition.</a:t>
            </a:r>
          </a:p>
          <a:p>
            <a:pPr marL="457200" indent="-457200" fontAlgn="base">
              <a:lnSpc>
                <a:spcPct val="90000"/>
              </a:lnSpc>
              <a:spcAft>
                <a:spcPct val="0"/>
              </a:spcAft>
              <a:buClrTx/>
              <a:buFont typeface="+mj-lt"/>
              <a:buAutoNum type="alphaUcPeriod"/>
            </a:pPr>
            <a:r>
              <a:rPr lang="en-US" sz="2500" kern="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Our </a:t>
            </a:r>
            <a:r>
              <a:rPr lang="en-US" sz="25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definition: </a:t>
            </a:r>
            <a:r>
              <a:rPr lang="en-US" sz="2500" kern="0" dirty="0">
                <a:solidFill>
                  <a:srgbClr val="FF0000"/>
                </a:solidFill>
                <a:latin typeface="Gabriola" pitchFamily="82" charset="0"/>
              </a:rPr>
              <a:t>Demonstrated ability to influence </a:t>
            </a:r>
            <a:r>
              <a:rPr lang="en-US" sz="25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others toward a goal.”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7671" t="8753" r="6659" b="20760"/>
          <a:stretch/>
        </p:blipFill>
        <p:spPr>
          <a:xfrm>
            <a:off x="4793380" y="1905000"/>
            <a:ext cx="4046621" cy="239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035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60672" cy="1039427"/>
          </a:xfrm>
        </p:spPr>
        <p:txBody>
          <a:bodyPr>
            <a:noAutofit/>
          </a:bodyPr>
          <a:lstStyle/>
          <a:p>
            <a:r>
              <a:rPr lang="en-US" sz="4000" b="1" kern="0" cap="none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2</a:t>
            </a:r>
            <a:r>
              <a:rPr lang="en-US" sz="40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. </a:t>
            </a:r>
            <a:r>
              <a:rPr lang="en-US" sz="4000" b="1" kern="0" cap="none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Why is understanding </a:t>
            </a:r>
            <a:r>
              <a:rPr lang="en-US" sz="40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the</a:t>
            </a:r>
            <a:r>
              <a:rPr lang="en-US" sz="4000" b="1" kern="0" cap="none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en-US" sz="40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/>
            </a:r>
            <a:br>
              <a:rPr lang="en-US" sz="40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</a:br>
            <a:r>
              <a:rPr lang="en-US" sz="40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history </a:t>
            </a:r>
            <a:r>
              <a:rPr lang="en-US" sz="4000" b="1" kern="0" cap="none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of leadership important?</a:t>
            </a:r>
            <a:endParaRPr lang="en-US" sz="4000" b="1" cap="none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733800" cy="4724400"/>
          </a:xfrm>
        </p:spPr>
        <p:txBody>
          <a:bodyPr>
            <a:normAutofit fontScale="85000" lnSpcReduction="10000"/>
          </a:bodyPr>
          <a:lstStyle/>
          <a:p>
            <a:pPr marL="533400" indent="-533400">
              <a:buFontTx/>
              <a:buNone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1. 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Understanding leadership of an era to understand how and why </a:t>
            </a:r>
            <a:r>
              <a:rPr lang="en-US" sz="2800" dirty="0">
                <a:solidFill>
                  <a:srgbClr val="FF0000"/>
                </a:solidFill>
                <a:latin typeface="Gabriola" pitchFamily="82" charset="0"/>
              </a:rPr>
              <a:t>events and societal development 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happened. </a:t>
            </a:r>
          </a:p>
          <a:p>
            <a:pPr marL="533400" indent="-533400">
              <a:buFontTx/>
              <a:buNone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2. 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We can look at the past based on </a:t>
            </a:r>
            <a:r>
              <a:rPr lang="en-US" sz="2800" dirty="0">
                <a:solidFill>
                  <a:srgbClr val="FF0000"/>
                </a:solidFill>
                <a:latin typeface="Gabriola" pitchFamily="82" charset="0"/>
              </a:rPr>
              <a:t>culture and the structure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 of a society.</a:t>
            </a:r>
          </a:p>
          <a:p>
            <a:pPr marL="914400" lvl="1" indent="-457200"/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Seek to </a:t>
            </a:r>
            <a:r>
              <a:rPr lang="en-US" sz="2400" dirty="0">
                <a:solidFill>
                  <a:srgbClr val="FF0000"/>
                </a:solidFill>
                <a:latin typeface="Gabriola" pitchFamily="82" charset="0"/>
              </a:rPr>
              <a:t>learn from the lessons of the past.</a:t>
            </a:r>
          </a:p>
          <a:p>
            <a:pPr marL="914400" lvl="1" indent="-457200"/>
            <a:r>
              <a:rPr lang="en-US" sz="2400" dirty="0">
                <a:solidFill>
                  <a:srgbClr val="FF0000"/>
                </a:solidFill>
                <a:latin typeface="Gabriola" pitchFamily="82" charset="0"/>
              </a:rPr>
              <a:t>Apply what is most applicable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43400" y="1905000"/>
            <a:ext cx="440586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137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3</a:t>
            </a:r>
            <a:r>
              <a:rPr lang="en-US" sz="4000" b="1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. </a:t>
            </a:r>
            <a:r>
              <a:rPr lang="en-US" sz="4000" b="1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When Did Leadership Begin?</a:t>
            </a:r>
            <a:endParaRPr lang="en-US" sz="4000" b="1" cap="none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76400"/>
            <a:ext cx="4114800" cy="46482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1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 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Leadership has been studied since the </a:t>
            </a:r>
            <a:r>
              <a:rPr lang="en-US" sz="3200" dirty="0" smtClean="0">
                <a:solidFill>
                  <a:srgbClr val="FF0000"/>
                </a:solidFill>
                <a:latin typeface="Gabriola" pitchFamily="82" charset="0"/>
              </a:rPr>
              <a:t>earliest </a:t>
            </a:r>
            <a:r>
              <a:rPr lang="en-US" sz="3200" dirty="0">
                <a:solidFill>
                  <a:srgbClr val="FF0000"/>
                </a:solidFill>
                <a:latin typeface="Gabriola" pitchFamily="82" charset="0"/>
              </a:rPr>
              <a:t>civilizations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</a:t>
            </a:r>
          </a:p>
          <a:p>
            <a:pPr lvl="1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Humans have ALWAYS 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organized 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themselves with some type of structure.</a:t>
            </a:r>
          </a:p>
          <a:p>
            <a:pPr lvl="2"/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Mayans &amp; Aztecs</a:t>
            </a:r>
          </a:p>
          <a:p>
            <a:pPr lvl="2"/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Great Wall of China</a:t>
            </a:r>
          </a:p>
          <a:p>
            <a:pPr lvl="2"/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Moses and Hebrews</a:t>
            </a:r>
          </a:p>
          <a:p>
            <a:pPr lvl="2"/>
            <a:r>
              <a:rPr lang="en-US" sz="2400" dirty="0">
                <a:solidFill>
                  <a:srgbClr val="FF0000"/>
                </a:solidFill>
                <a:latin typeface="Gabriola" pitchFamily="82" charset="0"/>
              </a:rPr>
              <a:t>Ancient Pygmy societies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</a:t>
            </a:r>
          </a:p>
          <a:p>
            <a:pPr marL="114300" indent="0">
              <a:buNone/>
            </a:pP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314" t="20574" r="23807" b="2653"/>
          <a:stretch/>
        </p:blipFill>
        <p:spPr>
          <a:xfrm>
            <a:off x="414953" y="1866499"/>
            <a:ext cx="4080847" cy="331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960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4</a:t>
            </a:r>
            <a:r>
              <a:rPr lang="en-US" sz="40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. </a:t>
            </a:r>
            <a:r>
              <a:rPr lang="en-US" sz="40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How Did Leadership Begin?</a:t>
            </a:r>
            <a:endParaRPr lang="en-US" sz="3200" b="1" cap="none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796" y="1807946"/>
            <a:ext cx="4040204" cy="4669054"/>
          </a:xfrm>
        </p:spPr>
        <p:txBody>
          <a:bodyPr>
            <a:normAutofit fontScale="92500" lnSpcReduction="20000"/>
          </a:bodyPr>
          <a:lstStyle/>
          <a:p>
            <a:pPr marL="628650" indent="-514350">
              <a:buClrTx/>
              <a:buFont typeface="+mj-lt"/>
              <a:buAutoNum type="alphaUcPeriod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Having an effective leader was </a:t>
            </a:r>
            <a:r>
              <a:rPr lang="en-US" sz="2800" dirty="0">
                <a:solidFill>
                  <a:srgbClr val="FF0000"/>
                </a:solidFill>
                <a:latin typeface="Gabriola" pitchFamily="82" charset="0"/>
              </a:rPr>
              <a:t>critical for survival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 for early civilizations.</a:t>
            </a:r>
          </a:p>
          <a:p>
            <a:pPr lvl="1"/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Tribes and nomadic groups.</a:t>
            </a:r>
            <a:endParaRPr lang="en-US" sz="2400" dirty="0" smtClean="0">
              <a:solidFill>
                <a:schemeClr val="tx1">
                  <a:lumMod val="95000"/>
                </a:schemeClr>
              </a:solidFill>
              <a:latin typeface="Gabriola" pitchFamily="82" charset="0"/>
            </a:endParaRPr>
          </a:p>
          <a:p>
            <a:pPr marL="628650" indent="-514350">
              <a:buClrTx/>
              <a:buFont typeface="+mj-lt"/>
              <a:buAutoNum type="alphaUcPeriod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Qualifications 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based on </a:t>
            </a:r>
            <a:r>
              <a:rPr lang="en-US" sz="2800" dirty="0">
                <a:solidFill>
                  <a:srgbClr val="FF0000"/>
                </a:solidFill>
                <a:latin typeface="Gabriola" pitchFamily="82" charset="0"/>
              </a:rPr>
              <a:t>skilled, strength, size, agility, knowledge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</a:t>
            </a:r>
          </a:p>
          <a:p>
            <a:pPr lvl="1"/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Usually male.</a:t>
            </a:r>
          </a:p>
          <a:p>
            <a:pPr lvl="1"/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Existed since the beginning of mankind.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113421" y="1905000"/>
            <a:ext cx="33528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341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kern="0" cap="none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5</a:t>
            </a:r>
            <a:r>
              <a:rPr lang="en-US" sz="40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. </a:t>
            </a:r>
            <a:r>
              <a:rPr lang="en-US" sz="4000" b="1" kern="0" cap="none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What are the three historical types of leadership?</a:t>
            </a:r>
            <a:endParaRPr lang="en-US" b="1" cap="none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76400"/>
            <a:ext cx="4648200" cy="4419600"/>
          </a:xfrm>
        </p:spPr>
        <p:txBody>
          <a:bodyPr>
            <a:normAutofit lnSpcReduction="10000"/>
          </a:bodyPr>
          <a:lstStyle/>
          <a:p>
            <a:pPr lvl="0" indent="-342900" fontAlgn="base">
              <a:lnSpc>
                <a:spcPct val="90000"/>
              </a:lnSpc>
              <a:spcAft>
                <a:spcPct val="0"/>
              </a:spcAft>
              <a:buClrTx/>
              <a:buNone/>
            </a:pPr>
            <a:r>
              <a:rPr lang="en-US" sz="28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A. Leader-centric.</a:t>
            </a:r>
          </a:p>
          <a:p>
            <a:pPr marL="742950" lvl="1" indent="-285750" fontAlgn="base">
              <a:lnSpc>
                <a:spcPct val="90000"/>
              </a:lnSpc>
              <a:spcAft>
                <a:spcPct val="0"/>
              </a:spcAft>
              <a:buClrTx/>
              <a:buFontTx/>
              <a:buChar char="–"/>
            </a:pPr>
            <a:r>
              <a:rPr lang="en-US" sz="24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more of a fixture- </a:t>
            </a:r>
            <a:r>
              <a:rPr lang="en-US" sz="2400" kern="0" dirty="0">
                <a:solidFill>
                  <a:srgbClr val="FF0000"/>
                </a:solidFill>
                <a:latin typeface="Gabriola" pitchFamily="82" charset="0"/>
              </a:rPr>
              <a:t>kings and queens.</a:t>
            </a:r>
          </a:p>
          <a:p>
            <a:pPr marL="742950" lvl="1" indent="-285750" fontAlgn="base">
              <a:lnSpc>
                <a:spcPct val="90000"/>
              </a:lnSpc>
              <a:spcAft>
                <a:spcPct val="0"/>
              </a:spcAft>
              <a:buClrTx/>
              <a:buFontTx/>
              <a:buChar char="–"/>
            </a:pPr>
            <a:r>
              <a:rPr lang="en-US" sz="2400" kern="0" dirty="0">
                <a:solidFill>
                  <a:srgbClr val="FF0000"/>
                </a:solidFill>
                <a:latin typeface="Gabriola" pitchFamily="82" charset="0"/>
              </a:rPr>
              <a:t>they were born</a:t>
            </a:r>
            <a:r>
              <a:rPr lang="en-US" sz="24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</a:t>
            </a:r>
          </a:p>
          <a:p>
            <a:pPr marL="742950" lvl="1" indent="-285750" fontAlgn="base">
              <a:lnSpc>
                <a:spcPct val="90000"/>
              </a:lnSpc>
              <a:spcAft>
                <a:spcPct val="0"/>
              </a:spcAft>
              <a:buClrTx/>
              <a:buFontTx/>
              <a:buChar char="–"/>
            </a:pPr>
            <a:r>
              <a:rPr lang="en-US" sz="2400" kern="0" dirty="0">
                <a:solidFill>
                  <a:srgbClr val="FF0000"/>
                </a:solidFill>
                <a:latin typeface="Gabriola" pitchFamily="82" charset="0"/>
              </a:rPr>
              <a:t>blood lines </a:t>
            </a:r>
            <a:r>
              <a:rPr lang="en-US" sz="24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do not always make good leaders.</a:t>
            </a:r>
          </a:p>
          <a:p>
            <a:pPr marL="742950" lvl="1" indent="-285750" fontAlgn="base">
              <a:lnSpc>
                <a:spcPct val="90000"/>
              </a:lnSpc>
              <a:spcAft>
                <a:spcPct val="0"/>
              </a:spcAft>
              <a:buClrTx/>
              <a:buFontTx/>
              <a:buChar char="–"/>
            </a:pPr>
            <a:r>
              <a:rPr lang="en-US" sz="2400" kern="0" dirty="0">
                <a:solidFill>
                  <a:srgbClr val="FF0000"/>
                </a:solidFill>
                <a:latin typeface="Gabriola" pitchFamily="82" charset="0"/>
              </a:rPr>
              <a:t>men were primary in control</a:t>
            </a:r>
            <a:r>
              <a:rPr lang="en-US" sz="24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 of government, business, and family units.</a:t>
            </a:r>
          </a:p>
          <a:p>
            <a:pPr marL="742950" lvl="1" indent="-285750" fontAlgn="base">
              <a:lnSpc>
                <a:spcPct val="90000"/>
              </a:lnSpc>
              <a:spcAft>
                <a:spcPct val="0"/>
              </a:spcAft>
              <a:buClrTx/>
              <a:buFontTx/>
              <a:buChar char="–"/>
            </a:pPr>
            <a:r>
              <a:rPr lang="en-US" sz="2400" kern="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Citizens simply followed directions caused segregation of social classes</a:t>
            </a:r>
            <a:r>
              <a:rPr lang="en-US" sz="2400" kern="0" dirty="0">
                <a:solidFill>
                  <a:schemeClr val="tx1"/>
                </a:solidFill>
                <a:latin typeface="Gabriola" pitchFamily="82" charset="0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1698" b="3618"/>
          <a:stretch/>
        </p:blipFill>
        <p:spPr>
          <a:xfrm>
            <a:off x="381000" y="1676400"/>
            <a:ext cx="3716222" cy="45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11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5 </a:t>
            </a:r>
            <a:r>
              <a:rPr lang="en-US" sz="3600" b="1" kern="0" cap="none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. </a:t>
            </a:r>
            <a:r>
              <a:rPr lang="en-US" sz="3600" b="1" kern="0" cap="none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What are the three historical types of leadership?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962400" cy="4648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00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B</a:t>
            </a:r>
            <a:r>
              <a:rPr lang="en-US" sz="3000" dirty="0" smtClean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 </a:t>
            </a:r>
            <a:r>
              <a:rPr lang="en-US" sz="30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Follower-centric</a:t>
            </a:r>
            <a:r>
              <a:rPr lang="en-US" sz="35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Because of </a:t>
            </a:r>
            <a:r>
              <a:rPr lang="en-US" sz="2400" dirty="0">
                <a:solidFill>
                  <a:srgbClr val="FF0000"/>
                </a:solidFill>
                <a:latin typeface="Gabriola" pitchFamily="82" charset="0"/>
              </a:rPr>
              <a:t>technology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, more workers needed.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Followers wanted to regain control.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By late 1800s, ideas to increase </a:t>
            </a:r>
            <a:r>
              <a:rPr lang="en-US" sz="2400" dirty="0">
                <a:solidFill>
                  <a:srgbClr val="FF0000"/>
                </a:solidFill>
                <a:latin typeface="Gabriola" pitchFamily="82" charset="0"/>
              </a:rPr>
              <a:t>worker productivity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and boost revenue.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Unwilling to give up total control and give </a:t>
            </a:r>
            <a:r>
              <a:rPr lang="en-US" sz="2400" dirty="0">
                <a:solidFill>
                  <a:srgbClr val="FF0000"/>
                </a:solidFill>
                <a:latin typeface="Gabriola" pitchFamily="82" charset="0"/>
              </a:rPr>
              <a:t>power to their followers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Leaders discovered that increasing the responsibility of workers did in fact increase productivity.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1920s-when supervisors gave </a:t>
            </a:r>
            <a:r>
              <a:rPr lang="en-US" sz="2400" dirty="0">
                <a:solidFill>
                  <a:srgbClr val="FF0000"/>
                </a:solidFill>
                <a:latin typeface="Gabriola" pitchFamily="82" charset="0"/>
              </a:rPr>
              <a:t>personal attention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Gabriola" pitchFamily="82" charset="0"/>
              </a:rPr>
              <a:t> to workers, satisfaction increased.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9200" t="17678" r="5790" b="9187"/>
          <a:stretch/>
        </p:blipFill>
        <p:spPr>
          <a:xfrm>
            <a:off x="4648200" y="1943501"/>
            <a:ext cx="4182812" cy="294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666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243</TotalTime>
  <Words>819</Words>
  <Application>Microsoft Macintosh PowerPoint</Application>
  <PresentationFormat>On-screen Show (4:3)</PresentationFormat>
  <Paragraphs>86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Apothecary</vt:lpstr>
      <vt:lpstr>Individual Presentations Scoring Rubric</vt:lpstr>
      <vt:lpstr>Lesson One: History and Definition of Leadership</vt:lpstr>
      <vt:lpstr>Defining Leadership</vt:lpstr>
      <vt:lpstr>1. What is Leadership?</vt:lpstr>
      <vt:lpstr>2. Why is understanding the  history of leadership important?</vt:lpstr>
      <vt:lpstr>3. When Did Leadership Begin?</vt:lpstr>
      <vt:lpstr>4. How Did Leadership Begin?</vt:lpstr>
      <vt:lpstr>5. What are the three historical types of leadership?</vt:lpstr>
      <vt:lpstr>5 . What are the three historical types of leadership?</vt:lpstr>
      <vt:lpstr>5. What are the three historical types of leadership?</vt:lpstr>
      <vt:lpstr>6. Is Leadership a Science or an Art?</vt:lpstr>
      <vt:lpstr>7. Leadership vs. Management—A Difference?</vt:lpstr>
      <vt:lpstr>8. Are Leaders Born or Made?</vt:lpstr>
      <vt:lpstr>Case 1a : Return of the Legends -How do you lead?</vt:lpstr>
      <vt:lpstr>Case 1b:  Bridge Engineer</vt:lpstr>
    </vt:vector>
  </TitlesOfParts>
  <Company>Utah Valley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One: History and Definition of Leadership</dc:title>
  <dc:creator>Windows User</dc:creator>
  <cp:lastModifiedBy>ESpencer</cp:lastModifiedBy>
  <cp:revision>18</cp:revision>
  <dcterms:created xsi:type="dcterms:W3CDTF">2013-08-26T23:27:41Z</dcterms:created>
  <dcterms:modified xsi:type="dcterms:W3CDTF">2013-08-27T00:40:13Z</dcterms:modified>
</cp:coreProperties>
</file>